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1"/>
  </p:notesMasterIdLst>
  <p:sldIdLst>
    <p:sldId id="276" r:id="rId2"/>
    <p:sldId id="277" r:id="rId3"/>
    <p:sldId id="278" r:id="rId4"/>
    <p:sldId id="256" r:id="rId5"/>
    <p:sldId id="258" r:id="rId6"/>
    <p:sldId id="267" r:id="rId7"/>
    <p:sldId id="261" r:id="rId8"/>
    <p:sldId id="262" r:id="rId9"/>
    <p:sldId id="263" r:id="rId10"/>
    <p:sldId id="264" r:id="rId11"/>
    <p:sldId id="257" r:id="rId12"/>
    <p:sldId id="259" r:id="rId13"/>
    <p:sldId id="268" r:id="rId14"/>
    <p:sldId id="273" r:id="rId15"/>
    <p:sldId id="269" r:id="rId16"/>
    <p:sldId id="274" r:id="rId17"/>
    <p:sldId id="271" r:id="rId18"/>
    <p:sldId id="27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4" autoAdjust="0"/>
    <p:restoredTop sz="95441" autoAdjust="0"/>
  </p:normalViewPr>
  <p:slideViewPr>
    <p:cSldViewPr snapToGrid="0">
      <p:cViewPr varScale="1">
        <p:scale>
          <a:sx n="87" d="100"/>
          <a:sy n="87" d="100"/>
        </p:scale>
        <p:origin x="696" y="78"/>
      </p:cViewPr>
      <p:guideLst/>
    </p:cSldViewPr>
  </p:slideViewPr>
  <p:outlineViewPr>
    <p:cViewPr>
      <p:scale>
        <a:sx n="33" d="100"/>
        <a:sy n="33" d="100"/>
      </p:scale>
      <p:origin x="0" y="-824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Logistic</a:t>
            </a:r>
            <a:r>
              <a:rPr lang="en-US" sz="2800" baseline="0" dirty="0"/>
              <a:t> Regression (executing models)</a:t>
            </a:r>
            <a:endParaRPr lang="en-US" sz="2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Exec.Model!$B$1</c:f>
              <c:strCache>
                <c:ptCount val="1"/>
                <c:pt idx="0">
                  <c:v>MRS on Spark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Exec.Model!$B$2:$B$10</c:f>
              <c:numCache>
                <c:formatCode>General</c:formatCode>
                <c:ptCount val="9"/>
                <c:pt idx="0">
                  <c:v>78.483999999999995</c:v>
                </c:pt>
                <c:pt idx="1">
                  <c:v>80.343999999999994</c:v>
                </c:pt>
                <c:pt idx="2">
                  <c:v>86.754999999999995</c:v>
                </c:pt>
                <c:pt idx="3">
                  <c:v>91.003</c:v>
                </c:pt>
                <c:pt idx="4">
                  <c:v>107.366</c:v>
                </c:pt>
                <c:pt idx="5">
                  <c:v>136.715</c:v>
                </c:pt>
                <c:pt idx="6">
                  <c:v>136.655</c:v>
                </c:pt>
                <c:pt idx="7">
                  <c:v>147.18600000000001</c:v>
                </c:pt>
                <c:pt idx="8">
                  <c:v>182.369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25-437A-84C5-FF57F2085266}"/>
            </c:ext>
          </c:extLst>
        </c:ser>
        <c:ser>
          <c:idx val="1"/>
          <c:order val="1"/>
          <c:tx>
            <c:strRef>
              <c:f>Exec.Model!$C$1</c:f>
              <c:strCache>
                <c:ptCount val="1"/>
                <c:pt idx="0">
                  <c:v>SparkR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Exec.Model!$C$2:$C$10</c:f>
              <c:numCache>
                <c:formatCode>General</c:formatCode>
                <c:ptCount val="9"/>
                <c:pt idx="0">
                  <c:v>18.803000000000001</c:v>
                </c:pt>
                <c:pt idx="1">
                  <c:v>24.925999999999998</c:v>
                </c:pt>
                <c:pt idx="2">
                  <c:v>50.222999999999999</c:v>
                </c:pt>
                <c:pt idx="3">
                  <c:v>228.952</c:v>
                </c:pt>
                <c:pt idx="4">
                  <c:v>259.58</c:v>
                </c:pt>
                <c:pt idx="5">
                  <c:v>309.06599999999997</c:v>
                </c:pt>
                <c:pt idx="6">
                  <c:v>357.35300000000001</c:v>
                </c:pt>
                <c:pt idx="7">
                  <c:v>2054.4409999999998</c:v>
                </c:pt>
                <c:pt idx="8">
                  <c:v>2376.547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25-437A-84C5-FF57F2085266}"/>
            </c:ext>
          </c:extLst>
        </c:ser>
        <c:ser>
          <c:idx val="2"/>
          <c:order val="2"/>
          <c:tx>
            <c:strRef>
              <c:f>Exec.Model!$D$1</c:f>
              <c:strCache>
                <c:ptCount val="1"/>
                <c:pt idx="0">
                  <c:v>sparklyr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Exec.Model!$D$2:$D$10</c:f>
              <c:numCache>
                <c:formatCode>General</c:formatCode>
                <c:ptCount val="9"/>
                <c:pt idx="0">
                  <c:v>15.593</c:v>
                </c:pt>
                <c:pt idx="1">
                  <c:v>18.597000000000001</c:v>
                </c:pt>
                <c:pt idx="2">
                  <c:v>43.137999999999998</c:v>
                </c:pt>
                <c:pt idx="3">
                  <c:v>198.571</c:v>
                </c:pt>
                <c:pt idx="4">
                  <c:v>215.88</c:v>
                </c:pt>
                <c:pt idx="5">
                  <c:v>215.62</c:v>
                </c:pt>
                <c:pt idx="6">
                  <c:v>234.98728</c:v>
                </c:pt>
                <c:pt idx="7">
                  <c:v>2003.7991979999999</c:v>
                </c:pt>
                <c:pt idx="8">
                  <c:v>2215.1268300000002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A25-437A-84C5-FF57F2085266}"/>
            </c:ext>
          </c:extLst>
        </c:ser>
        <c:ser>
          <c:idx val="3"/>
          <c:order val="3"/>
          <c:tx>
            <c:strRef>
              <c:f>Exec.Model!$E$1</c:f>
              <c:strCache>
                <c:ptCount val="1"/>
                <c:pt idx="0">
                  <c:v>CRAN_R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Exec.Model!$E$2:$E$10</c:f>
              <c:numCache>
                <c:formatCode>General</c:formatCode>
                <c:ptCount val="9"/>
                <c:pt idx="0">
                  <c:v>8.2650000000000006</c:v>
                </c:pt>
                <c:pt idx="1">
                  <c:v>16.905999999999999</c:v>
                </c:pt>
                <c:pt idx="2">
                  <c:v>42.365000000000002</c:v>
                </c:pt>
                <c:pt idx="3">
                  <c:v>91.950999999999993</c:v>
                </c:pt>
                <c:pt idx="4">
                  <c:v>178.99600000000001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A25-437A-84C5-FF57F20852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208040"/>
        <c:axId val="494208368"/>
      </c:lineChart>
      <c:catAx>
        <c:axId val="494208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Number</a:t>
                </a:r>
                <a:r>
                  <a:rPr lang="en-US" sz="2000" baseline="0"/>
                  <a:t> of rows (million)</a:t>
                </a:r>
                <a:endParaRPr lang="en-US" sz="20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208368"/>
        <c:crosses val="autoZero"/>
        <c:auto val="1"/>
        <c:lblAlgn val="ctr"/>
        <c:lblOffset val="100"/>
        <c:noMultiLvlLbl val="0"/>
      </c:catAx>
      <c:valAx>
        <c:axId val="494208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Elapsed time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420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44AE5-3F3B-4ADC-A9FE-0C2B64733F85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27B11-394B-4DC8-8A55-BD9AF5158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en-us/services/hdinsight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Azure </a:t>
            </a:r>
            <a:r>
              <a:rPr lang="en-US" dirty="0" smtClean="0"/>
              <a:t>HDInsight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http://azure.microsoft.com/en-us/services/hdinsight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Font typeface="+mj-lt"/>
              <a:buNone/>
            </a:pPr>
            <a:endParaRPr lang="en-US" b="1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15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92" lvl="1" indent="0" defTabSz="931954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None/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0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choose</a:t>
            </a:r>
            <a:r>
              <a:rPr lang="en-US" baseline="0" dirty="0" smtClean="0"/>
              <a:t> a cluster type when provisioning, Hadoop, Spark, R Server on Spark</a:t>
            </a:r>
          </a:p>
          <a:p>
            <a:endParaRPr lang="en-US" baseline="0" dirty="0" smtClean="0"/>
          </a:p>
          <a:p>
            <a:r>
              <a:rPr lang="en-US" dirty="0" smtClean="0"/>
              <a:t>https://docs.microsoft.com/en-us/azure/hdinsight/hdinsight-hadoop-r-server-get-started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3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27B11-394B-4DC8-8A55-BD9AF51589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4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6667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671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538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9997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302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5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72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4"/>
            <a:ext cx="5378861" cy="899665"/>
          </a:xfrm>
        </p:spPr>
        <p:txBody>
          <a:bodyPr/>
          <a:lstStyle>
            <a:lvl1pPr>
              <a:defRPr sz="5881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581" y="6165103"/>
            <a:ext cx="1840181" cy="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330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7951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6025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4823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08B2-DE40-46FF-9BC1-202FD5B44435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3BA5-4B0D-4A9F-B9C2-DFEC57FF5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3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8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605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300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277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1961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8272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772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64" r:id="rId13"/>
    <p:sldLayoutId id="2147483768" r:id="rId14"/>
    <p:sldLayoutId id="2147483769" r:id="rId15"/>
    <p:sldLayoutId id="2147483771" r:id="rId16"/>
    <p:sldLayoutId id="2147483772" r:id="rId17"/>
    <p:sldLayoutId id="2147483773" r:id="rId18"/>
    <p:sldLayoutId id="2147483774" r:id="rId19"/>
    <p:sldLayoutId id="2147483775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microsoft-r/scaler-hadoop-getting-started#create-a-compute-context-for-Hadoop-MapRedu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sdn.microsoft.com/microsoft-r/scaler-spark-getting-started#creating-a-compute-context-for-spark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hdinsight/hdinsight-hadoop-r-server-get-started" TargetMode="External"/><Relationship Id="rId2" Type="http://schemas.openxmlformats.org/officeDocument/2006/relationships/hyperlink" Target="https://docs.microsoft.com/en-us/azure/machine-learning/machine-learning-data-science-virtual-machine-overview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docs.microsoft.com/en-us/azure/hdinsight/hdinsight-hadoop-r-server-compute-context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volutionanalytics.com/2016/10/tutorial-scalable-r-on-spark.html" TargetMode="External"/><Relationship Id="rId2" Type="http://schemas.openxmlformats.org/officeDocument/2006/relationships/hyperlink" Target="http://alizaidi.blob.core.windows.net/training/taxi_large.csv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microsoft-r/r-client-get-started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zure.microsoft.com/en-us/services/hdinsigh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sparkr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Provisioning a Data Science Virtual Machine in Azure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March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8392773" y="2380128"/>
            <a:ext cx="2438400" cy="2167466"/>
            <a:chOff x="704193" y="2380128"/>
            <a:chExt cx="2438400" cy="2167466"/>
          </a:xfrm>
        </p:grpSpPr>
        <p:sp>
          <p:nvSpPr>
            <p:cNvPr id="18" name="TextBox 17"/>
            <p:cNvSpPr txBox="1"/>
            <p:nvPr/>
          </p:nvSpPr>
          <p:spPr>
            <a:xfrm>
              <a:off x="1629104" y="2889358"/>
              <a:ext cx="58857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CC0000"/>
                </a:buClr>
                <a:buSzPct val="110000"/>
              </a:pPr>
              <a:r>
                <a:rPr lang="en-US" sz="9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04193" y="2380128"/>
              <a:ext cx="2438400" cy="2167466"/>
            </a:xfrm>
            <a:custGeom>
              <a:avLst/>
              <a:gdLst>
                <a:gd name="connsiteX0" fmla="*/ 0 w 2438400"/>
                <a:gd name="connsiteY0" fmla="*/ 361252 h 2167466"/>
                <a:gd name="connsiteX1" fmla="*/ 361252 w 2438400"/>
                <a:gd name="connsiteY1" fmla="*/ 0 h 2167466"/>
                <a:gd name="connsiteX2" fmla="*/ 2077148 w 2438400"/>
                <a:gd name="connsiteY2" fmla="*/ 0 h 2167466"/>
                <a:gd name="connsiteX3" fmla="*/ 2438400 w 2438400"/>
                <a:gd name="connsiteY3" fmla="*/ 361252 h 2167466"/>
                <a:gd name="connsiteX4" fmla="*/ 2438400 w 2438400"/>
                <a:gd name="connsiteY4" fmla="*/ 1806214 h 2167466"/>
                <a:gd name="connsiteX5" fmla="*/ 2077148 w 2438400"/>
                <a:gd name="connsiteY5" fmla="*/ 2167466 h 2167466"/>
                <a:gd name="connsiteX6" fmla="*/ 361252 w 2438400"/>
                <a:gd name="connsiteY6" fmla="*/ 2167466 h 2167466"/>
                <a:gd name="connsiteX7" fmla="*/ 0 w 2438400"/>
                <a:gd name="connsiteY7" fmla="*/ 1806214 h 2167466"/>
                <a:gd name="connsiteX8" fmla="*/ 0 w 2438400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077148" y="0"/>
                  </a:lnTo>
                  <a:cubicBezTo>
                    <a:pt x="2276662" y="0"/>
                    <a:pt x="2438400" y="161738"/>
                    <a:pt x="2438400" y="361252"/>
                  </a:cubicBezTo>
                  <a:lnTo>
                    <a:pt x="2438400" y="1806214"/>
                  </a:lnTo>
                  <a:cubicBezTo>
                    <a:pt x="2438400" y="2005728"/>
                    <a:pt x="2276662" y="2167466"/>
                    <a:pt x="2077148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57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727" tIns="227727" rIns="227727" bIns="227727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>
                  <a:solidFill>
                    <a:schemeClr val="bg1"/>
                  </a:solidFill>
                </a:rPr>
                <a:t>Run  R code</a:t>
              </a:r>
              <a:endParaRPr lang="en-US" sz="32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49009" y="2414290"/>
            <a:ext cx="2438400" cy="2167466"/>
            <a:chOff x="704193" y="2380128"/>
            <a:chExt cx="2438400" cy="2167466"/>
          </a:xfrm>
        </p:grpSpPr>
        <p:sp>
          <p:nvSpPr>
            <p:cNvPr id="15" name="TextBox 14"/>
            <p:cNvSpPr txBox="1"/>
            <p:nvPr/>
          </p:nvSpPr>
          <p:spPr>
            <a:xfrm>
              <a:off x="1629104" y="2889358"/>
              <a:ext cx="58857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CC0000"/>
                </a:buClr>
                <a:buSzPct val="110000"/>
              </a:pPr>
              <a:r>
                <a:rPr lang="en-US" sz="9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04193" y="2380128"/>
              <a:ext cx="2438400" cy="2167466"/>
            </a:xfrm>
            <a:custGeom>
              <a:avLst/>
              <a:gdLst>
                <a:gd name="connsiteX0" fmla="*/ 0 w 2438400"/>
                <a:gd name="connsiteY0" fmla="*/ 361252 h 2167466"/>
                <a:gd name="connsiteX1" fmla="*/ 361252 w 2438400"/>
                <a:gd name="connsiteY1" fmla="*/ 0 h 2167466"/>
                <a:gd name="connsiteX2" fmla="*/ 2077148 w 2438400"/>
                <a:gd name="connsiteY2" fmla="*/ 0 h 2167466"/>
                <a:gd name="connsiteX3" fmla="*/ 2438400 w 2438400"/>
                <a:gd name="connsiteY3" fmla="*/ 361252 h 2167466"/>
                <a:gd name="connsiteX4" fmla="*/ 2438400 w 2438400"/>
                <a:gd name="connsiteY4" fmla="*/ 1806214 h 2167466"/>
                <a:gd name="connsiteX5" fmla="*/ 2077148 w 2438400"/>
                <a:gd name="connsiteY5" fmla="*/ 2167466 h 2167466"/>
                <a:gd name="connsiteX6" fmla="*/ 361252 w 2438400"/>
                <a:gd name="connsiteY6" fmla="*/ 2167466 h 2167466"/>
                <a:gd name="connsiteX7" fmla="*/ 0 w 2438400"/>
                <a:gd name="connsiteY7" fmla="*/ 1806214 h 2167466"/>
                <a:gd name="connsiteX8" fmla="*/ 0 w 2438400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077148" y="0"/>
                  </a:lnTo>
                  <a:cubicBezTo>
                    <a:pt x="2276662" y="0"/>
                    <a:pt x="2438400" y="161738"/>
                    <a:pt x="2438400" y="361252"/>
                  </a:cubicBezTo>
                  <a:lnTo>
                    <a:pt x="2438400" y="1806214"/>
                  </a:lnTo>
                  <a:cubicBezTo>
                    <a:pt x="2438400" y="2005728"/>
                    <a:pt x="2276662" y="2167466"/>
                    <a:pt x="2077148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57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727" tIns="227727" rIns="227727" bIns="227727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>
                  <a:solidFill>
                    <a:schemeClr val="bg1"/>
                  </a:solidFill>
                </a:rPr>
                <a:t>Create a compute context</a:t>
              </a:r>
              <a:endParaRPr lang="en-US" sz="32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4193" y="2380128"/>
            <a:ext cx="2438400" cy="2167466"/>
            <a:chOff x="704193" y="2380128"/>
            <a:chExt cx="2438400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629104" y="2889358"/>
              <a:ext cx="58857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CC0000"/>
                </a:buClr>
                <a:buSzPct val="110000"/>
              </a:pPr>
              <a:r>
                <a:rPr lang="en-US" sz="9600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04193" y="2380128"/>
              <a:ext cx="2438400" cy="2167466"/>
            </a:xfrm>
            <a:custGeom>
              <a:avLst/>
              <a:gdLst>
                <a:gd name="connsiteX0" fmla="*/ 0 w 2438400"/>
                <a:gd name="connsiteY0" fmla="*/ 361252 h 2167466"/>
                <a:gd name="connsiteX1" fmla="*/ 361252 w 2438400"/>
                <a:gd name="connsiteY1" fmla="*/ 0 h 2167466"/>
                <a:gd name="connsiteX2" fmla="*/ 2077148 w 2438400"/>
                <a:gd name="connsiteY2" fmla="*/ 0 h 2167466"/>
                <a:gd name="connsiteX3" fmla="*/ 2438400 w 2438400"/>
                <a:gd name="connsiteY3" fmla="*/ 361252 h 2167466"/>
                <a:gd name="connsiteX4" fmla="*/ 2438400 w 2438400"/>
                <a:gd name="connsiteY4" fmla="*/ 1806214 h 2167466"/>
                <a:gd name="connsiteX5" fmla="*/ 2077148 w 2438400"/>
                <a:gd name="connsiteY5" fmla="*/ 2167466 h 2167466"/>
                <a:gd name="connsiteX6" fmla="*/ 361252 w 2438400"/>
                <a:gd name="connsiteY6" fmla="*/ 2167466 h 2167466"/>
                <a:gd name="connsiteX7" fmla="*/ 0 w 2438400"/>
                <a:gd name="connsiteY7" fmla="*/ 1806214 h 2167466"/>
                <a:gd name="connsiteX8" fmla="*/ 0 w 2438400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077148" y="0"/>
                  </a:lnTo>
                  <a:cubicBezTo>
                    <a:pt x="2276662" y="0"/>
                    <a:pt x="2438400" y="161738"/>
                    <a:pt x="2438400" y="361252"/>
                  </a:cubicBezTo>
                  <a:lnTo>
                    <a:pt x="2438400" y="1806214"/>
                  </a:lnTo>
                  <a:cubicBezTo>
                    <a:pt x="2438400" y="2005728"/>
                    <a:pt x="2276662" y="2167466"/>
                    <a:pt x="2077148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57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727" tIns="227727" rIns="227727" bIns="227727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>
                  <a:solidFill>
                    <a:schemeClr val="bg1"/>
                  </a:solidFill>
                </a:rPr>
                <a:t>Provision a HDInsight cluster</a:t>
              </a:r>
              <a:endParaRPr lang="en-US" sz="32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338828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There are 3 main steps to getting started with R on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HDInsights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4193" y="5959076"/>
            <a:ext cx="106762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following slides will give you some guidance, code examples and useful links to get more details.</a:t>
            </a:r>
          </a:p>
        </p:txBody>
      </p:sp>
    </p:spTree>
    <p:extLst>
      <p:ext uri="{BB962C8B-B14F-4D97-AF65-F5344CB8AC3E}">
        <p14:creationId xmlns:p14="http://schemas.microsoft.com/office/powerpoint/2010/main" val="1071192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Provision an HDInsight cluster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74C60E-8F8C-41D8-9BFF-6DF338C2FC7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70" y="1699310"/>
            <a:ext cx="8046757" cy="4906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290" y="994321"/>
            <a:ext cx="892328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Run R scripts against data stored on a Hadoop file system or within Spark.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161462"/>
            <a:ext cx="1125809" cy="11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38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 smtClean="0"/>
              <a:t> types of clusters – </a:t>
            </a:r>
            <a:r>
              <a:rPr lang="en-US" sz="3600" dirty="0" smtClean="0">
                <a:solidFill>
                  <a:schemeClr val="accent2"/>
                </a:solidFill>
              </a:rPr>
              <a:t>select R Server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9" y="993699"/>
            <a:ext cx="4620382" cy="565409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5007" y="1177159"/>
            <a:ext cx="1933903" cy="840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37160" rtlCol="0" anchor="ctr" anchorCtr="0"/>
          <a:lstStyle/>
          <a:p>
            <a:pPr algn="ctr"/>
            <a:endParaRPr lang="en-US" sz="24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5979" y="1771519"/>
            <a:ext cx="57596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 err="1" smtClean="0">
                <a:effectLst/>
              </a:rPr>
              <a:t>RStudio</a:t>
            </a:r>
            <a:r>
              <a:rPr lang="en-US" sz="1600" dirty="0" smtClean="0">
                <a:effectLst/>
              </a:rPr>
              <a:t> Server enables you to provide a browser based interface to a version of R running on a remote Linux server. </a:t>
            </a:r>
            <a:r>
              <a:rPr lang="en-US" sz="1600" b="1" dirty="0" smtClean="0"/>
              <a:t>R Studio community edition for R Server</a:t>
            </a:r>
            <a:r>
              <a:rPr lang="en-US" sz="1600" dirty="0" smtClean="0"/>
              <a:t>: </a:t>
            </a:r>
            <a:r>
              <a:rPr lang="en-US" sz="1600" i="1" dirty="0" smtClean="0"/>
              <a:t>this browser-based IDE</a:t>
            </a:r>
            <a:r>
              <a:rPr lang="en-US" sz="1600" dirty="0" smtClean="0"/>
              <a:t> is installed by default on the edge/worker node. If you would prefer to not have it installed, then un-check the check box. If you choose to have it installed, then </a:t>
            </a:r>
            <a:r>
              <a:rPr lang="en-US" sz="1600" dirty="0" smtClean="0">
                <a:solidFill>
                  <a:schemeClr val="accent2"/>
                </a:solidFill>
              </a:rPr>
              <a:t>you’ll find the URL for accessing the </a:t>
            </a:r>
            <a:r>
              <a:rPr lang="en-US" sz="1600" dirty="0" err="1" smtClean="0">
                <a:solidFill>
                  <a:schemeClr val="accent2"/>
                </a:solidFill>
              </a:rPr>
              <a:t>RStudio</a:t>
            </a:r>
            <a:r>
              <a:rPr lang="en-US" sz="1600" dirty="0" smtClean="0">
                <a:solidFill>
                  <a:schemeClr val="accent2"/>
                </a:solidFill>
              </a:rPr>
              <a:t> Server login on a portal application blade for your cluster once it’s been created.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64830" y="2869324"/>
            <a:ext cx="3153104" cy="12402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92" y="161460"/>
            <a:ext cx="1124712" cy="1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3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0188" y="1390205"/>
            <a:ext cx="10546694" cy="5326651"/>
          </a:xfrm>
        </p:spPr>
        <p:txBody>
          <a:bodyPr/>
          <a:lstStyle/>
          <a:p>
            <a:r>
              <a:rPr lang="en-US" dirty="0" smtClean="0"/>
              <a:t>Hadoop </a:t>
            </a:r>
            <a:r>
              <a:rPr lang="en-US" dirty="0" err="1" smtClean="0"/>
              <a:t>MapReduce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23071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a. Specify parameters</a:t>
            </a:r>
            <a:r>
              <a:rPr lang="en-US" dirty="0"/>
              <a:t>: </a:t>
            </a:r>
            <a:endParaRPr lang="en-US" dirty="0" smtClean="0"/>
          </a:p>
          <a:p>
            <a:pPr marL="23071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myHadoopCluster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b="1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RxHadoopMR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3174920" lvl="5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hdfsShareDir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myHdfsShareDir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4920" lvl="5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shareDir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myShareDir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4920" lvl="5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sshUsername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mySshUsername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4920" lvl="5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sshHostname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mySshHostname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4920" lvl="5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sshSwitches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mySshSwitches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609584" lvl="3" indent="0">
              <a:buNone/>
            </a:pPr>
            <a:endParaRPr lang="en-US" dirty="0"/>
          </a:p>
          <a:p>
            <a:pPr marL="609584" lvl="3" indent="0">
              <a:buNone/>
            </a:pPr>
            <a:r>
              <a:rPr lang="en-US" sz="1867" dirty="0" smtClean="0"/>
              <a:t>b</a:t>
            </a:r>
            <a:r>
              <a:rPr lang="en-US" sz="1867" dirty="0"/>
              <a:t>. </a:t>
            </a:r>
            <a:r>
              <a:rPr lang="en-US" sz="1867" dirty="0" smtClean="0"/>
              <a:t>Specify context:      </a:t>
            </a:r>
          </a:p>
          <a:p>
            <a:pPr marL="609584" lvl="3" indent="0">
              <a:buNone/>
            </a:pPr>
            <a:r>
              <a:rPr lang="en-US" sz="18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67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rxSetComputeContext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myHadoopCluster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67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your compute context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6028" y="2169341"/>
            <a:ext cx="5665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Create a compute context for Hadoop </a:t>
            </a:r>
            <a:r>
              <a:rPr lang="en-US" dirty="0" err="1" smtClean="0">
                <a:hlinkClick r:id="rId3"/>
              </a:rPr>
              <a:t>MapReduce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7139" y="6058157"/>
            <a:ext cx="114247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there are default values for </a:t>
            </a:r>
            <a:r>
              <a:rPr lang="en-US" sz="1600" i="1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shareDir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hdfsShareDir</a:t>
            </a:r>
            <a:r>
              <a:rPr lang="en-US" sz="1600" i="1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if you’re running a node of the cluster using these defaults you don’t need to specify them.  You also don’t need the host and user name if you’re already connected to a node on the cluster.  See the link above for more detail on how to use R client to remotely connect to a Spark/Hadoop cluster.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37" y="140138"/>
            <a:ext cx="1145347" cy="12162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139" y="1072460"/>
            <a:ext cx="8908132" cy="3139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to your cluster using R Studio Server on port 8787, e.g. http://&lt;ip address&gt;:8787/</a:t>
            </a:r>
          </a:p>
        </p:txBody>
      </p:sp>
    </p:spTree>
    <p:extLst>
      <p:ext uri="{BB962C8B-B14F-4D97-AF65-F5344CB8AC3E}">
        <p14:creationId xmlns:p14="http://schemas.microsoft.com/office/powerpoint/2010/main" val="2572765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4575" y="1057220"/>
            <a:ext cx="10546694" cy="4777205"/>
          </a:xfrm>
        </p:spPr>
        <p:txBody>
          <a:bodyPr/>
          <a:lstStyle/>
          <a:p>
            <a:r>
              <a:rPr lang="en-US" dirty="0" smtClean="0"/>
              <a:t>Spark</a:t>
            </a:r>
          </a:p>
          <a:p>
            <a:pPr marL="230710" lvl="1" indent="0">
              <a:buNone/>
            </a:pPr>
            <a:endParaRPr lang="en-US" dirty="0" smtClean="0"/>
          </a:p>
          <a:p>
            <a:pPr marL="230710" lvl="1" indent="0">
              <a:buNone/>
            </a:pPr>
            <a:r>
              <a:rPr lang="en-US" dirty="0" smtClean="0"/>
              <a:t>     a. Specify parameters</a:t>
            </a:r>
            <a:r>
              <a:rPr lang="en-US" dirty="0"/>
              <a:t>: </a:t>
            </a:r>
            <a:endParaRPr lang="en-US" dirty="0" smtClean="0"/>
          </a:p>
          <a:p>
            <a:pPr marL="23071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myHadoopCluster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RxSpark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hdfsShareDir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myHdfsShareDir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shareDir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myShareDir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sshUsername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mySshUsername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sshHostname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mySshHostname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sshSwitches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mySshSwitches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endParaRPr lang="en-US" dirty="0"/>
          </a:p>
          <a:p>
            <a:pPr marL="609584" lvl="3" indent="0">
              <a:buNone/>
            </a:pPr>
            <a:r>
              <a:rPr lang="en-US" sz="1867" dirty="0" smtClean="0"/>
              <a:t>b</a:t>
            </a:r>
            <a:r>
              <a:rPr lang="en-US" sz="1867" dirty="0"/>
              <a:t>. </a:t>
            </a:r>
            <a:r>
              <a:rPr lang="en-US" sz="1867" dirty="0" smtClean="0"/>
              <a:t>Specify context:      </a:t>
            </a:r>
          </a:p>
          <a:p>
            <a:pPr marL="609584" lvl="3" indent="0">
              <a:buNone/>
            </a:pPr>
            <a:r>
              <a:rPr lang="en-US" sz="18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67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rxSetComputeContext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myHadoopCluster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67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your compute context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6441" y="1598570"/>
            <a:ext cx="3930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Create a compute context for Spark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575" y="5503783"/>
            <a:ext cx="11245882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default values for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shareDir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hdfsShareDir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if you’re running a node of the cluster using these defaults you don’t need to specify them.  You also don’t need the host and user name if you’re already connected to a node on the cluster.  See this link for more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R client to remotely connect to a Spark/Hadoop cluster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https://msdn.microsoft.com/microsoft-r/scaler-spark-getting-started#creating-a-compute-context-for-spark</a:t>
            </a:r>
            <a:endParaRPr lang="en-US" sz="1600" dirty="0" smtClean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537" y="140138"/>
            <a:ext cx="1145347" cy="12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11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034" y="1033836"/>
            <a:ext cx="11143488" cy="4845301"/>
          </a:xfrm>
        </p:spPr>
        <p:txBody>
          <a:bodyPr/>
          <a:lstStyle/>
          <a:p>
            <a:r>
              <a:rPr lang="en-US" dirty="0" smtClean="0"/>
              <a:t>Copy data into the cluster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bigDataDirRoot</a:t>
            </a:r>
            <a:r>
              <a:rPr 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"/share" </a:t>
            </a:r>
            <a:r>
              <a:rPr lang="en-US" sz="18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# </a:t>
            </a:r>
            <a:r>
              <a:rPr lang="en-US" sz="1800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define </a:t>
            </a:r>
            <a:r>
              <a:rPr lang="en-US" sz="1800" dirty="0" err="1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hdfs</a:t>
            </a:r>
            <a:r>
              <a:rPr lang="en-US" sz="1800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location of the example data </a:t>
            </a:r>
            <a:endParaRPr lang="en-US" sz="2000" dirty="0" smtClean="0">
              <a:solidFill>
                <a:srgbClr val="00B050"/>
              </a:solidFill>
              <a:latin typeface="+mn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source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system.file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SampleData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/AirlineDemoSmall.csv", </a:t>
            </a:r>
            <a:r>
              <a:rPr 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package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# </a:t>
            </a:r>
            <a:r>
              <a:rPr lang="en-US" sz="2000" dirty="0" smtClean="0">
                <a:solidFill>
                  <a:srgbClr val="00B050"/>
                </a:solidFill>
                <a:cs typeface="Courier New" panose="02070309020205020404" pitchFamily="49" charset="0"/>
              </a:rPr>
              <a:t>create pointer to a sample data set</a:t>
            </a:r>
            <a:endParaRPr lang="en-US" sz="20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inputDir</a:t>
            </a:r>
            <a:r>
              <a:rPr 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file.path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bigDataDirRoot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AirlineDemoSmall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# create </a:t>
            </a:r>
            <a:r>
              <a:rPr lang="en-US" sz="2000" dirty="0" smtClean="0">
                <a:solidFill>
                  <a:srgbClr val="00B050"/>
                </a:solidFill>
                <a:cs typeface="Courier New" panose="02070309020205020404" pitchFamily="49" charset="0"/>
              </a:rPr>
              <a:t>	pointer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to a </a:t>
            </a:r>
            <a:r>
              <a:rPr lang="en-US" sz="2000" dirty="0" smtClean="0">
                <a:solidFill>
                  <a:srgbClr val="00B050"/>
                </a:solidFill>
                <a:cs typeface="Courier New" panose="02070309020205020404" pitchFamily="49" charset="0"/>
              </a:rPr>
              <a:t>directory where input data will be copied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rxHadoopMakeDir</a:t>
            </a:r>
            <a:r>
              <a:rPr 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inputDir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# </a:t>
            </a:r>
            <a:r>
              <a:rPr lang="en-US" sz="2000" dirty="0" smtClean="0">
                <a:solidFill>
                  <a:srgbClr val="00B050"/>
                </a:solidFill>
                <a:cs typeface="Courier New" panose="02070309020205020404" pitchFamily="49" charset="0"/>
              </a:rPr>
              <a:t>make directory in </a:t>
            </a:r>
            <a:r>
              <a:rPr lang="en-US" sz="2000" dirty="0" err="1" smtClean="0">
                <a:solidFill>
                  <a:srgbClr val="00B050"/>
                </a:solidFill>
                <a:cs typeface="Courier New" panose="02070309020205020404" pitchFamily="49" charset="0"/>
              </a:rPr>
              <a:t>hdfs</a:t>
            </a:r>
            <a:endParaRPr lang="en-US" sz="20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rxHadoopCopyFromLocal</a:t>
            </a:r>
            <a:r>
              <a:rPr 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(source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inputDir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# </a:t>
            </a:r>
            <a:r>
              <a:rPr lang="en-US" sz="2000" dirty="0" smtClean="0">
                <a:solidFill>
                  <a:srgbClr val="00B050"/>
                </a:solidFill>
                <a:cs typeface="Courier New" panose="02070309020205020404" pitchFamily="49" charset="0"/>
              </a:rPr>
              <a:t>copy sample data into the </a:t>
            </a:r>
            <a:r>
              <a:rPr lang="en-US" sz="2000" dirty="0" err="1" smtClean="0">
                <a:solidFill>
                  <a:srgbClr val="00B050"/>
                </a:solidFill>
                <a:cs typeface="Courier New" panose="02070309020205020404" pitchFamily="49" charset="0"/>
              </a:rPr>
              <a:t>hdfs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                 (all that to copy a csv and store it!)</a:t>
            </a:r>
          </a:p>
          <a:p>
            <a:r>
              <a:rPr lang="en-US" dirty="0" smtClean="0"/>
              <a:t>Define the data source, e.g. </a:t>
            </a:r>
            <a:r>
              <a:rPr lang="en-US" dirty="0" err="1" smtClean="0"/>
              <a:t>hdfs</a:t>
            </a:r>
            <a:r>
              <a:rPr lang="en-US" dirty="0" smtClean="0"/>
              <a:t>, for R Server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smtClean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en-US" sz="2000" dirty="0" err="1" smtClean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hdfsFS</a:t>
            </a:r>
            <a:r>
              <a:rPr lang="en-US" altLang="en-US" sz="2000" dirty="0" smtClean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RxHdfsFileSystem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R 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666" y="163522"/>
            <a:ext cx="1108975" cy="11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6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0700" y="1423633"/>
            <a:ext cx="11143488" cy="389183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Read data into R Server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airDS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RxTextData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(file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inputDir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missingValueString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fileSystem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Summarize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adsSummary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(~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ArrDelay+CRSDepTime+DayOfWeek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airDS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R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875" y="6074980"/>
            <a:ext cx="10110952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Some function names begin with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C00000"/>
                </a:solidFill>
                <a:latin typeface="Arial Unicode MS"/>
                <a:cs typeface="Courier New" panose="02070309020205020404" pitchFamily="49" charset="0"/>
              </a:rPr>
              <a:t>rx</a:t>
            </a:r>
            <a:r>
              <a:rPr lang="en-US" altLang="en-US" sz="1600" dirty="0">
                <a:solidFill>
                  <a:srgbClr val="C00000"/>
                </a:solidFill>
              </a:rPr>
              <a:t> </a:t>
            </a:r>
            <a:r>
              <a:rPr lang="en-US" altLang="en-US" sz="1600" dirty="0">
                <a:solidFill>
                  <a:schemeClr val="tx1">
                    <a:lumMod val="75000"/>
                  </a:schemeClr>
                </a:solidFill>
              </a:rPr>
              <a:t>and others with </a:t>
            </a:r>
            <a:r>
              <a:rPr lang="en-US" altLang="en-US" dirty="0">
                <a:solidFill>
                  <a:srgbClr val="C00000"/>
                </a:solidFill>
                <a:latin typeface="Arial Unicode MS"/>
                <a:cs typeface="Courier New" panose="02070309020205020404" pitchFamily="49" charset="0"/>
              </a:rPr>
              <a:t>Rx</a:t>
            </a:r>
            <a:r>
              <a:rPr lang="en-US" altLang="en-US" sz="1600" dirty="0">
                <a:solidFill>
                  <a:schemeClr val="tx1">
                    <a:lumMod val="75000"/>
                  </a:schemeClr>
                </a:solidFill>
              </a:rPr>
              <a:t>. The </a:t>
            </a:r>
            <a:r>
              <a:rPr lang="en-US" altLang="en-US" dirty="0">
                <a:solidFill>
                  <a:srgbClr val="C00000"/>
                </a:solidFill>
                <a:latin typeface="Arial Unicode MS"/>
                <a:cs typeface="Courier New" panose="02070309020205020404" pitchFamily="49" charset="0"/>
              </a:rPr>
              <a:t>Rx</a:t>
            </a:r>
            <a:r>
              <a:rPr lang="en-US" altLang="en-US" sz="1600" dirty="0">
                <a:solidFill>
                  <a:schemeClr val="tx1">
                    <a:lumMod val="75000"/>
                  </a:schemeClr>
                </a:solidFill>
              </a:rPr>
              <a:t> function name prefix is used to distinguish the class constructors such as data sources and compute </a:t>
            </a:r>
            <a:r>
              <a:rPr lang="en-US" altLang="en-US" sz="1600" dirty="0" smtClean="0">
                <a:solidFill>
                  <a:schemeClr val="tx1">
                    <a:lumMod val="75000"/>
                  </a:schemeClr>
                </a:solidFill>
              </a:rPr>
              <a:t>contexts.</a:t>
            </a:r>
            <a:endParaRPr lang="en-US" sz="1600" dirty="0" smtClean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666" y="163522"/>
            <a:ext cx="1108975" cy="11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5161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Azure Data Science Virtual Machines</a:t>
            </a:r>
            <a:endParaRPr lang="en-US" dirty="0" smtClean="0"/>
          </a:p>
          <a:p>
            <a:pPr marL="230710" lvl="1" indent="0">
              <a:buNone/>
            </a:pPr>
            <a:endParaRPr lang="en-US" dirty="0" smtClean="0"/>
          </a:p>
          <a:p>
            <a:r>
              <a:rPr lang="en-US" dirty="0" smtClean="0">
                <a:hlinkClick r:id="rId3"/>
              </a:rPr>
              <a:t>R Server on Hadoop</a:t>
            </a:r>
            <a:endParaRPr lang="en-US" dirty="0" smtClean="0"/>
          </a:p>
          <a:p>
            <a:pPr marL="230710" lvl="1" indent="0">
              <a:buNone/>
            </a:pPr>
            <a:endParaRPr lang="en-US" dirty="0" smtClean="0"/>
          </a:p>
          <a:p>
            <a:r>
              <a:rPr lang="pt-BR" dirty="0" smtClean="0">
                <a:hlinkClick r:id="rId4"/>
              </a:rPr>
              <a:t>R Server Compute Context on </a:t>
            </a:r>
            <a:r>
              <a:rPr lang="pt-BR" dirty="0" smtClean="0">
                <a:hlinkClick r:id="rId4"/>
              </a:rPr>
              <a:t>Hadoop</a:t>
            </a:r>
            <a:endParaRPr lang="pt-BR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96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7593" y="1181895"/>
            <a:ext cx="11143488" cy="433965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spark_connect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(master = "yarn-client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://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alizaidi.blob.core.windows.net/training/taxi_large.csv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       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"taxi_large.csv")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wasb_taxi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&lt;- "/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/sample"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rxHadoopListFiles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("/")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rxHadoopMakeDir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wasb_taxi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rxHadoopCopyFromLocal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("taxi_large.csv",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wasb_taxi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rxHadoopCommand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("fs -cat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/sample/taxi_large.csv | head")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taxi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spark_read_csv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path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wasb_taxi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taxisample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header = TRUE)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using </a:t>
            </a:r>
            <a:r>
              <a:rPr lang="en-US" dirty="0" err="1" smtClean="0"/>
              <a:t>sparklyr</a:t>
            </a:r>
            <a:r>
              <a:rPr lang="en-US" dirty="0" smtClean="0"/>
              <a:t> package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0924" y="5786244"/>
            <a:ext cx="94803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Tutorial on R Server, Spark and </a:t>
            </a:r>
            <a:r>
              <a:rPr lang="en-US" sz="200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SparkR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blog.revolutionanalytics.com/2016/10/tutorial-scalable-r-on-spark.html</a:t>
            </a: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4863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do you get </a:t>
            </a:r>
            <a:r>
              <a:rPr lang="en-US" dirty="0" smtClean="0"/>
              <a:t>R Server?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quarter" idx="10"/>
          </p:nvPr>
        </p:nvSpPr>
        <p:spPr>
          <a:xfrm>
            <a:off x="520699" y="1323458"/>
            <a:ext cx="11492231" cy="535166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Azure Data Science Virtual Machines</a:t>
            </a:r>
          </a:p>
          <a:p>
            <a:pPr lvl="1"/>
            <a:r>
              <a:rPr lang="en-US" sz="2400" dirty="0"/>
              <a:t>Windows</a:t>
            </a:r>
          </a:p>
          <a:p>
            <a:pPr lvl="1"/>
            <a:r>
              <a:rPr lang="en-US" sz="2400" dirty="0"/>
              <a:t>Linux</a:t>
            </a:r>
          </a:p>
          <a:p>
            <a:pPr marL="336145" lvl="1" indent="0">
              <a:buNone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Azure SQL Server 2016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Azure </a:t>
            </a:r>
            <a:r>
              <a:rPr lang="en-US" sz="2400" b="1" dirty="0" err="1"/>
              <a:t>HDInsights</a:t>
            </a:r>
            <a:endParaRPr lang="en-US" sz="2400" b="1" dirty="0"/>
          </a:p>
          <a:p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On-</a:t>
            </a:r>
            <a:r>
              <a:rPr lang="en-US" sz="2400" b="1" dirty="0" err="1" smtClean="0"/>
              <a:t>prem</a:t>
            </a:r>
            <a:r>
              <a:rPr lang="en-US" sz="2400" b="1" dirty="0" smtClean="0"/>
              <a:t>:</a:t>
            </a:r>
          </a:p>
          <a:p>
            <a:pPr lvl="1"/>
            <a:r>
              <a:rPr lang="en-US" sz="2400" dirty="0" smtClean="0">
                <a:hlinkClick r:id="rId2"/>
              </a:rPr>
              <a:t>Microsoft R Client</a:t>
            </a:r>
            <a:r>
              <a:rPr lang="en-US" sz="2400" dirty="0"/>
              <a:t> (https://</a:t>
            </a:r>
            <a:r>
              <a:rPr lang="en-US" sz="2400" dirty="0" smtClean="0"/>
              <a:t>msdn.microsoft.com/en-us/microsoft-r/r-client-get-started)</a:t>
            </a:r>
          </a:p>
          <a:p>
            <a:pPr lvl="1"/>
            <a:r>
              <a:rPr lang="en-US" sz="2400" dirty="0" smtClean="0"/>
              <a:t>SQL Server 2016 (either w/SQL Server or stand alone)</a:t>
            </a:r>
          </a:p>
          <a:p>
            <a:pPr lvl="1"/>
            <a:r>
              <a:rPr lang="en-US" sz="2400" dirty="0" smtClean="0"/>
              <a:t>MSDN subscription </a:t>
            </a:r>
            <a:endParaRPr lang="en-US" sz="2400" dirty="0" smtClean="0"/>
          </a:p>
          <a:p>
            <a:pPr marL="336145" lvl="1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481220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189176"/>
            <a:ext cx="8241030" cy="51887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Azure Portal search “Data Science”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7575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Server &amp; </a:t>
            </a:r>
            <a:r>
              <a:rPr lang="en-US" dirty="0" err="1" smtClean="0"/>
              <a:t>HDInsights</a:t>
            </a:r>
            <a:r>
              <a:rPr lang="en-US" dirty="0" smtClean="0"/>
              <a:t> Insights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March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3" y="157649"/>
            <a:ext cx="1391933" cy="64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3428" tIns="89642" rIns="143428" bIns="89642" rtlCol="0" anchor="t">
            <a:no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	   HDInsight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828" y="1263101"/>
            <a:ext cx="2792193" cy="6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3529" kern="0" dirty="0">
                <a:solidFill>
                  <a:srgbClr val="002864"/>
                </a:solidFill>
                <a:cs typeface="Times New Roman" panose="02020603050405020304" pitchFamily="18" charset="0"/>
              </a:rPr>
              <a:t>What it is:</a:t>
            </a:r>
            <a:endParaRPr lang="en-US" sz="3529" kern="0" dirty="0">
              <a:solidFill>
                <a:srgbClr val="00B05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828" y="3172153"/>
            <a:ext cx="3389809" cy="6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3529" kern="0" dirty="0">
                <a:solidFill>
                  <a:srgbClr val="002864"/>
                </a:solidFill>
                <a:cs typeface="Times New Roman" panose="02020603050405020304" pitchFamily="18" charset="0"/>
              </a:rPr>
              <a:t>When to use it:</a:t>
            </a:r>
            <a:endParaRPr lang="en-US" sz="3529" kern="0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8939" y="1896725"/>
            <a:ext cx="104599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Microsoft’s implementation of apache Hadoop (as a service) that uses Blobs for persistent storage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48939" y="3726355"/>
            <a:ext cx="104599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8193" indent="-448193" defTabSz="896386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When you need to process large scale data (PB+)</a:t>
            </a:r>
          </a:p>
          <a:p>
            <a:pPr marL="448193" indent="-448193" defTabSz="896386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When you want to use Hadoop or Spark as a service</a:t>
            </a:r>
          </a:p>
          <a:p>
            <a:pPr marL="448193" indent="-448193" defTabSz="896386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When you want to compute data and retire the servers, but retain the results</a:t>
            </a:r>
          </a:p>
          <a:p>
            <a:pPr marL="448193" indent="-448193" defTabSz="896386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When your team is familiar with the Hadoop Zoo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442" y="6313269"/>
            <a:ext cx="6359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http://azure.microsoft.com/en-us/services/hdinsight/</a:t>
            </a:r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43836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HDInsights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= Hadoop and/or Spark clusters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96753" y="3123792"/>
            <a:ext cx="405652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1.6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stored in Azure Blob storage (WASB).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34929"/>
            <a:ext cx="6466195" cy="566661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616029" y="1478968"/>
            <a:ext cx="4065181" cy="1949404"/>
            <a:chOff x="5616029" y="1478968"/>
            <a:chExt cx="4065181" cy="1949404"/>
          </a:xfrm>
        </p:grpSpPr>
        <p:grpSp>
          <p:nvGrpSpPr>
            <p:cNvPr id="11" name="Group 10"/>
            <p:cNvGrpSpPr/>
            <p:nvPr/>
          </p:nvGrpSpPr>
          <p:grpSpPr>
            <a:xfrm>
              <a:off x="5616029" y="1478968"/>
              <a:ext cx="4065181" cy="1949404"/>
              <a:chOff x="5616029" y="1478968"/>
              <a:chExt cx="4065181" cy="1949404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208578" y="1478968"/>
                <a:ext cx="1472632" cy="142425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37160" rtlCol="0" anchor="t" anchorCtr="0"/>
              <a:lstStyle/>
              <a:p>
                <a:pPr algn="ctr"/>
                <a:r>
                  <a:rPr lang="en-US" dirty="0" smtClean="0">
                    <a:gradFill>
                      <a:gsLst>
                        <a:gs pos="0">
                          <a:schemeClr val="bg1"/>
                        </a:gs>
                        <a:gs pos="98000">
                          <a:schemeClr val="bg1"/>
                        </a:gs>
                      </a:gsLst>
                      <a:lin ang="5400000" scaled="0"/>
                    </a:gradFill>
                    <a:ea typeface="Segoe UI Black" panose="020B0A02040204020203" pitchFamily="34" charset="0"/>
                    <a:cs typeface="Segoe UI Black" panose="020B0A02040204020203" pitchFamily="34" charset="0"/>
                  </a:rPr>
                  <a:t>Add R Server</a:t>
                </a:r>
              </a:p>
            </p:txBody>
          </p:sp>
          <p:sp>
            <p:nvSpPr>
              <p:cNvPr id="10" name="Arc 9"/>
              <p:cNvSpPr/>
              <p:nvPr/>
            </p:nvSpPr>
            <p:spPr>
              <a:xfrm rot="19589705">
                <a:off x="5616029" y="1921985"/>
                <a:ext cx="2880433" cy="1506387"/>
              </a:xfrm>
              <a:prstGeom prst="arc">
                <a:avLst/>
              </a:prstGeom>
              <a:ln w="28575">
                <a:solidFill>
                  <a:schemeClr val="accent2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RevoR_Circ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822" y="2224546"/>
              <a:ext cx="576144" cy="55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6185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R Server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HDInsights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Architecture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4" y="1429406"/>
            <a:ext cx="11043658" cy="40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52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4" y="290673"/>
            <a:ext cx="11580607" cy="1338828"/>
          </a:xfrm>
        </p:spPr>
        <p:txBody>
          <a:bodyPr/>
          <a:lstStyle/>
          <a:p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HDInsights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w/R Server = managed Hadoop for advanced analytics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86" y="1720248"/>
            <a:ext cx="9719147" cy="4417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9406" y="5108027"/>
            <a:ext cx="424617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60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HDInsights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you can leverage </a:t>
            </a:r>
            <a:r>
              <a:rPr lang="en-US" sz="1600" dirty="0" err="1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SparkR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sz="1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and well as R Server.</a:t>
            </a:r>
          </a:p>
        </p:txBody>
      </p:sp>
    </p:spTree>
    <p:extLst>
      <p:ext uri="{BB962C8B-B14F-4D97-AF65-F5344CB8AC3E}">
        <p14:creationId xmlns:p14="http://schemas.microsoft.com/office/powerpoint/2010/main" val="3599305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939783"/>
              </p:ext>
            </p:extLst>
          </p:nvPr>
        </p:nvGraphicFramePr>
        <p:xfrm>
          <a:off x="1030014" y="1394923"/>
          <a:ext cx="9486159" cy="5115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 Server on Spark - substantially faster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09552" y="4940394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HDI cluster size: 7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8 cores, 28GB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4 Worker Nodes: 8 cores, 28GB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8454" y="659571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Source: Scalable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Analytics Using R: Single Machines to Spark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Clusters, Microsoft presentation KDD 2016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39207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W - Foundation.pptx" id="{0667F1B9-798B-409E-8C35-940E10C20A3F}" vid="{BCDA8FE6-B831-455A-BDC3-DE5F0A0F0C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CISW - Foundation</Template>
  <TotalTime>779</TotalTime>
  <Words>803</Words>
  <Application>Microsoft Office PowerPoint</Application>
  <PresentationFormat>Widescreen</PresentationFormat>
  <Paragraphs>140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ＭＳ Ｐゴシック</vt:lpstr>
      <vt:lpstr>Arial</vt:lpstr>
      <vt:lpstr>Arial Unicode MS</vt:lpstr>
      <vt:lpstr>Calibri</vt:lpstr>
      <vt:lpstr>Consolas</vt:lpstr>
      <vt:lpstr>Courier New</vt:lpstr>
      <vt:lpstr>Segoe UI</vt:lpstr>
      <vt:lpstr>Segoe UI Black</vt:lpstr>
      <vt:lpstr>Segoe UI Light</vt:lpstr>
      <vt:lpstr>Times New Roman</vt:lpstr>
      <vt:lpstr>Wingdings</vt:lpstr>
      <vt:lpstr>1_WHITE TEMPLATE</vt:lpstr>
      <vt:lpstr>Provisioning a Data Science Virtual Machine in Azure</vt:lpstr>
      <vt:lpstr>How do you get R Server?</vt:lpstr>
      <vt:lpstr>In the Azure Portal search “Data Science”</vt:lpstr>
      <vt:lpstr>R Server &amp; HDInsights Insights</vt:lpstr>
      <vt:lpstr>    HDInsight</vt:lpstr>
      <vt:lpstr>PowerPoint Presentation</vt:lpstr>
      <vt:lpstr>R Server HDInsights Architecture</vt:lpstr>
      <vt:lpstr>HDInsights w/R Server = managed Hadoop for advanced analytics</vt:lpstr>
      <vt:lpstr>PowerPoint Presentation</vt:lpstr>
      <vt:lpstr>There are 3 main steps to getting started with R on HDInsights</vt:lpstr>
      <vt:lpstr>Provision an HDInsight cluster</vt:lpstr>
      <vt:lpstr>Different types of clusters – select R Server</vt:lpstr>
      <vt:lpstr>Create your compute context</vt:lpstr>
      <vt:lpstr>Create your compute context</vt:lpstr>
      <vt:lpstr>Run R code</vt:lpstr>
      <vt:lpstr>Run R code</vt:lpstr>
      <vt:lpstr>Useful links</vt:lpstr>
      <vt:lpstr>Appendix</vt:lpstr>
      <vt:lpstr>Example using sparklyr package 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Janet Guerrero</dc:creator>
  <cp:lastModifiedBy>Janet Guerrero</cp:lastModifiedBy>
  <cp:revision>105</cp:revision>
  <dcterms:created xsi:type="dcterms:W3CDTF">2017-01-05T20:44:57Z</dcterms:created>
  <dcterms:modified xsi:type="dcterms:W3CDTF">2017-03-09T19:34:11Z</dcterms:modified>
</cp:coreProperties>
</file>